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73" r:id="rId9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9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2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630" y="-90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Lincoln Douglas Debate PowerPoint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Lincoln Douglas Debate PowerPoint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5700D-5974-4D5F-AEFF-CBCF3F378BE3}" type="datetimeFigureOut">
              <a:rPr lang="en-US" smtClean="0"/>
              <a:pPr/>
              <a:t>5/27/2011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April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27ECA-7B34-4F59-AA4C-124C03375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533400"/>
            <a:ext cx="3429000" cy="25717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27ECA-7B34-4F59-AA4C-124C033754F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Lincoln Douglas Debate PowerPoint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April 2009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27ECA-7B34-4F59-AA4C-124C033754F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Lincoln Douglas Debate PowerPoint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April 2009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27ECA-7B34-4F59-AA4C-124C033754F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Lincoln Douglas Debate PowerPoint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April 2009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8CAC7A-2DF6-41EC-A02E-EAD2DE9D8B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8827A-9A85-4964-830B-8AAE3B7DB1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8D7F6-36B6-4003-8EF4-6CD86A5B32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B66DAE-8D6E-47B5-82D9-0BFDDF709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B28207-EA75-4A96-B842-CEE9D3B43C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57E8094-8F84-4AA1-8608-0C88D74B5A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7848C-7C1F-472F-BCA6-2ACE933D77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8C4-76FA-4B63-89C8-4393843801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20C4E-F7CE-492B-90BC-377124D690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C345-5469-4D48-B18B-D03035F5F7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FC7F6-B4A9-44FC-A56B-C34FCB67B0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F2ABFE9-9DDB-45AA-B7C8-1E798477D2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B432B3-33C8-47F4-887A-6E17983687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2A9275C-8672-46B6-8622-7F4BE8A937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486400"/>
            <a:ext cx="8153400" cy="91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 dirty="0" smtClean="0">
                <a:latin typeface="Palace Script MT" pitchFamily="66" charset="0"/>
              </a:rPr>
              <a:t>Mrs. Clancy – Mr. Moll – Mr. </a:t>
            </a:r>
            <a:r>
              <a:rPr lang="en-US" sz="3200" dirty="0" err="1" smtClean="0">
                <a:latin typeface="Palace Script MT" pitchFamily="66" charset="0"/>
              </a:rPr>
              <a:t>Rampulla</a:t>
            </a:r>
            <a:endParaRPr lang="en-US" sz="3200" dirty="0" smtClean="0">
              <a:latin typeface="Palace Script MT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3200" dirty="0" smtClean="0">
                <a:latin typeface="Palace Script MT" pitchFamily="66" charset="0"/>
              </a:rPr>
              <a:t>April 2009</a:t>
            </a:r>
            <a:endParaRPr lang="en-US" sz="3200" dirty="0">
              <a:latin typeface="Palace Script MT" pitchFamily="66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619250"/>
          </a:xfrm>
        </p:spPr>
        <p:txBody>
          <a:bodyPr/>
          <a:lstStyle/>
          <a:p>
            <a:r>
              <a:rPr lang="en-US" dirty="0">
                <a:latin typeface="Baskerville Old Face" pitchFamily="18" charset="0"/>
              </a:rPr>
              <a:t>LINCOLN </a:t>
            </a:r>
            <a:r>
              <a:rPr lang="en-US" dirty="0" smtClean="0">
                <a:latin typeface="Baskerville Old Face" pitchFamily="18" charset="0"/>
              </a:rPr>
              <a:t> DOUGLAS </a:t>
            </a:r>
            <a:r>
              <a:rPr lang="en-US" dirty="0">
                <a:latin typeface="Baskerville Old Face" pitchFamily="18" charset="0"/>
              </a:rPr>
              <a:t>DEBATE</a:t>
            </a:r>
          </a:p>
        </p:txBody>
      </p:sp>
      <p:pic>
        <p:nvPicPr>
          <p:cNvPr id="5" name="Picture 4" descr="lincdougdeb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828800"/>
            <a:ext cx="6350000" cy="364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Baskerville Old Face" pitchFamily="18" charset="0"/>
              </a:rPr>
              <a:t>BRIEF DEFINITION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95400"/>
            <a:ext cx="5943600" cy="4953000"/>
          </a:xfrm>
        </p:spPr>
        <p:txBody>
          <a:bodyPr/>
          <a:lstStyle/>
          <a:p>
            <a:r>
              <a:rPr lang="en-US" sz="2800" dirty="0">
                <a:latin typeface="Basset" pitchFamily="2" charset="0"/>
              </a:rPr>
              <a:t>Lincoln-Douglas debate is a one-on-one argumentation in which debaters attempt to convince the judge of the acceptability of their side of a proposition.  </a:t>
            </a:r>
            <a:endParaRPr lang="en-US" sz="2800" dirty="0" smtClean="0">
              <a:latin typeface="Basset" pitchFamily="2" charset="0"/>
            </a:endParaRPr>
          </a:p>
          <a:p>
            <a:r>
              <a:rPr lang="en-US" sz="2800" dirty="0" smtClean="0">
                <a:latin typeface="Basset" pitchFamily="2" charset="0"/>
              </a:rPr>
              <a:t>One </a:t>
            </a:r>
            <a:r>
              <a:rPr lang="en-US" sz="2800" dirty="0">
                <a:latin typeface="Basset" pitchFamily="2" charset="0"/>
              </a:rPr>
              <a:t>debater shall argue the affirmative side of the resolution, and one debater shall argue the negative side of the resolution in a given round. </a:t>
            </a:r>
          </a:p>
        </p:txBody>
      </p:sp>
      <p:pic>
        <p:nvPicPr>
          <p:cNvPr id="4105" name="Picture 9" descr="MCj0281087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05600" y="1828800"/>
            <a:ext cx="1365250" cy="2133600"/>
          </a:xfrm>
          <a:noFill/>
          <a:ln/>
        </p:spPr>
      </p:pic>
      <p:pic>
        <p:nvPicPr>
          <p:cNvPr id="4106" name="Picture 10" descr="MCj028256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495800"/>
            <a:ext cx="1277938" cy="18065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Baskerville Old Face" pitchFamily="18" charset="0"/>
              </a:rPr>
              <a:t>FORMAT AND TIME LIMITATIONS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705600" cy="4525963"/>
          </a:xfrm>
        </p:spPr>
        <p:txBody>
          <a:bodyPr/>
          <a:lstStyle/>
          <a:p>
            <a:r>
              <a:rPr lang="en-US" sz="2800" dirty="0">
                <a:latin typeface="Bell MT" pitchFamily="18" charset="0"/>
              </a:rPr>
              <a:t>1</a:t>
            </a:r>
            <a:r>
              <a:rPr lang="en-US" sz="2800" baseline="30000" dirty="0">
                <a:latin typeface="Bell MT" pitchFamily="18" charset="0"/>
              </a:rPr>
              <a:t>st</a:t>
            </a:r>
            <a:r>
              <a:rPr lang="en-US" sz="2800" dirty="0">
                <a:latin typeface="Bell MT" pitchFamily="18" charset="0"/>
              </a:rPr>
              <a:t> Affirmative Constructive, </a:t>
            </a:r>
            <a:r>
              <a:rPr lang="en-US" sz="2800" dirty="0" smtClean="0">
                <a:latin typeface="Bell MT" pitchFamily="18" charset="0"/>
              </a:rPr>
              <a:t>4 </a:t>
            </a:r>
            <a:r>
              <a:rPr lang="en-US" sz="2800" dirty="0">
                <a:latin typeface="Bell MT" pitchFamily="18" charset="0"/>
              </a:rPr>
              <a:t>minutes</a:t>
            </a:r>
          </a:p>
          <a:p>
            <a:r>
              <a:rPr lang="en-US" sz="2800" dirty="0">
                <a:latin typeface="Bell MT" pitchFamily="18" charset="0"/>
              </a:rPr>
              <a:t>Cross-examination by negative, </a:t>
            </a:r>
            <a:r>
              <a:rPr lang="en-US" sz="2800" dirty="0" smtClean="0">
                <a:latin typeface="Bell MT" pitchFamily="18" charset="0"/>
              </a:rPr>
              <a:t>2 minutes</a:t>
            </a:r>
            <a:endParaRPr lang="en-US" sz="2800" dirty="0">
              <a:latin typeface="Bell MT" pitchFamily="18" charset="0"/>
            </a:endParaRPr>
          </a:p>
          <a:p>
            <a:r>
              <a:rPr lang="en-US" sz="2800" dirty="0">
                <a:latin typeface="Bell MT" pitchFamily="18" charset="0"/>
              </a:rPr>
              <a:t>1</a:t>
            </a:r>
            <a:r>
              <a:rPr lang="en-US" sz="2800" baseline="30000" dirty="0">
                <a:latin typeface="Bell MT" pitchFamily="18" charset="0"/>
              </a:rPr>
              <a:t>st</a:t>
            </a:r>
            <a:r>
              <a:rPr lang="en-US" sz="2800" dirty="0">
                <a:latin typeface="Bell MT" pitchFamily="18" charset="0"/>
              </a:rPr>
              <a:t> Negative Constructive, </a:t>
            </a:r>
            <a:r>
              <a:rPr lang="en-US" sz="2800" dirty="0" smtClean="0">
                <a:latin typeface="Bell MT" pitchFamily="18" charset="0"/>
              </a:rPr>
              <a:t>4 minutes</a:t>
            </a:r>
            <a:endParaRPr lang="en-US" sz="2800" dirty="0">
              <a:latin typeface="Bell MT" pitchFamily="18" charset="0"/>
            </a:endParaRPr>
          </a:p>
          <a:p>
            <a:r>
              <a:rPr lang="en-US" sz="2800" dirty="0">
                <a:latin typeface="Bell MT" pitchFamily="18" charset="0"/>
              </a:rPr>
              <a:t>Cross-examination by affirmative, </a:t>
            </a:r>
            <a:r>
              <a:rPr lang="en-US" sz="2800" dirty="0" smtClean="0">
                <a:latin typeface="Bell MT" pitchFamily="18" charset="0"/>
              </a:rPr>
              <a:t>2 minutes</a:t>
            </a:r>
            <a:endParaRPr lang="en-US" sz="2800" i="1" dirty="0">
              <a:latin typeface="Bell MT" pitchFamily="18" charset="0"/>
            </a:endParaRPr>
          </a:p>
          <a:p>
            <a:r>
              <a:rPr lang="en-US" sz="2800" i="1" dirty="0">
                <a:latin typeface="Bell MT" pitchFamily="18" charset="0"/>
              </a:rPr>
              <a:t>Rebuttals</a:t>
            </a:r>
            <a:endParaRPr lang="en-US" sz="2800" dirty="0">
              <a:latin typeface="Bell MT" pitchFamily="18" charset="0"/>
            </a:endParaRPr>
          </a:p>
          <a:p>
            <a:r>
              <a:rPr lang="en-US" sz="2800" dirty="0">
                <a:latin typeface="Bell MT" pitchFamily="18" charset="0"/>
              </a:rPr>
              <a:t>1</a:t>
            </a:r>
            <a:r>
              <a:rPr lang="en-US" sz="2800" baseline="30000" dirty="0">
                <a:latin typeface="Bell MT" pitchFamily="18" charset="0"/>
              </a:rPr>
              <a:t>st</a:t>
            </a:r>
            <a:r>
              <a:rPr lang="en-US" sz="2800" dirty="0">
                <a:latin typeface="Bell MT" pitchFamily="18" charset="0"/>
              </a:rPr>
              <a:t> Affirmative Rebuttal, </a:t>
            </a:r>
            <a:r>
              <a:rPr lang="en-US" sz="2800" dirty="0" smtClean="0">
                <a:latin typeface="Bell MT" pitchFamily="18" charset="0"/>
              </a:rPr>
              <a:t>2 </a:t>
            </a:r>
            <a:r>
              <a:rPr lang="en-US" sz="2800" dirty="0">
                <a:latin typeface="Bell MT" pitchFamily="18" charset="0"/>
              </a:rPr>
              <a:t>minutes</a:t>
            </a:r>
          </a:p>
          <a:p>
            <a:r>
              <a:rPr lang="en-US" sz="2800" dirty="0">
                <a:latin typeface="Bell MT" pitchFamily="18" charset="0"/>
              </a:rPr>
              <a:t>Negative Rebuttal, </a:t>
            </a:r>
            <a:r>
              <a:rPr lang="en-US" sz="2800" dirty="0" smtClean="0">
                <a:latin typeface="Bell MT" pitchFamily="18" charset="0"/>
              </a:rPr>
              <a:t>4 </a:t>
            </a:r>
            <a:r>
              <a:rPr lang="en-US" sz="2800" dirty="0">
                <a:latin typeface="Bell MT" pitchFamily="18" charset="0"/>
              </a:rPr>
              <a:t>minutes</a:t>
            </a:r>
          </a:p>
          <a:p>
            <a:r>
              <a:rPr lang="en-US" sz="2800" dirty="0">
                <a:latin typeface="Bell MT" pitchFamily="18" charset="0"/>
              </a:rPr>
              <a:t>2</a:t>
            </a:r>
            <a:r>
              <a:rPr lang="en-US" sz="2800" baseline="30000" dirty="0">
                <a:latin typeface="Bell MT" pitchFamily="18" charset="0"/>
              </a:rPr>
              <a:t>nd</a:t>
            </a:r>
            <a:r>
              <a:rPr lang="en-US" sz="2800" dirty="0">
                <a:latin typeface="Bell MT" pitchFamily="18" charset="0"/>
              </a:rPr>
              <a:t> Affirmative Rebuttal, </a:t>
            </a:r>
            <a:r>
              <a:rPr lang="en-US" sz="2800" dirty="0" smtClean="0">
                <a:latin typeface="Bell MT" pitchFamily="18" charset="0"/>
              </a:rPr>
              <a:t>2 </a:t>
            </a:r>
            <a:r>
              <a:rPr lang="en-US" sz="2800" dirty="0">
                <a:latin typeface="Bell MT" pitchFamily="18" charset="0"/>
              </a:rPr>
              <a:t>minutes</a:t>
            </a:r>
          </a:p>
        </p:txBody>
      </p:sp>
      <p:pic>
        <p:nvPicPr>
          <p:cNvPr id="5124" name="Picture 4" descr="MCj0250935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34200" y="2438400"/>
            <a:ext cx="1905000" cy="2249488"/>
          </a:xfr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066800"/>
          </a:xfrm>
        </p:spPr>
        <p:txBody>
          <a:bodyPr/>
          <a:lstStyle/>
          <a:p>
            <a:pPr algn="ctr"/>
            <a:r>
              <a:rPr lang="en-US" b="1" dirty="0">
                <a:latin typeface="Baskerville Old Face" pitchFamily="18" charset="0"/>
              </a:rPr>
              <a:t>DELIVERY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6019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Baskerville Old Face" pitchFamily="18" charset="0"/>
              </a:rPr>
              <a:t> </a:t>
            </a:r>
            <a:r>
              <a:rPr lang="en-US" sz="4000" dirty="0" smtClean="0">
                <a:latin typeface="Basset" pitchFamily="2" charset="0"/>
              </a:rPr>
              <a:t>Communication </a:t>
            </a:r>
            <a:r>
              <a:rPr lang="en-US" sz="4000" dirty="0">
                <a:latin typeface="Basset" pitchFamily="2" charset="0"/>
              </a:rPr>
              <a:t>with the audience is to be considered a high </a:t>
            </a:r>
            <a:r>
              <a:rPr lang="en-US" sz="4000" dirty="0" smtClean="0">
                <a:latin typeface="Basset" pitchFamily="2" charset="0"/>
              </a:rPr>
              <a:t>priority.</a:t>
            </a:r>
            <a:r>
              <a:rPr lang="en-US" sz="4000" dirty="0">
                <a:latin typeface="Basset" pitchFamily="2" charset="0"/>
              </a:rPr>
              <a:t>  </a:t>
            </a:r>
            <a:endParaRPr lang="en-US" sz="4000" dirty="0" smtClean="0">
              <a:latin typeface="Basset" pitchFamily="2" charset="0"/>
            </a:endParaRPr>
          </a:p>
          <a:p>
            <a:pPr>
              <a:lnSpc>
                <a:spcPct val="90000"/>
              </a:lnSpc>
            </a:pPr>
            <a:r>
              <a:rPr lang="en-US" sz="4000" dirty="0" smtClean="0">
                <a:latin typeface="Basset" pitchFamily="2" charset="0"/>
              </a:rPr>
              <a:t>Oral </a:t>
            </a:r>
            <a:r>
              <a:rPr lang="en-US" sz="4000" dirty="0">
                <a:latin typeface="Basset" pitchFamily="2" charset="0"/>
              </a:rPr>
              <a:t>delivery in Lincoln-Douglas debate is to be communicative and</a:t>
            </a:r>
            <a:r>
              <a:rPr lang="en-US" dirty="0">
                <a:latin typeface="Basset" pitchFamily="2" charset="0"/>
              </a:rPr>
              <a:t> </a:t>
            </a:r>
            <a:r>
              <a:rPr lang="en-US" sz="4000" dirty="0">
                <a:latin typeface="Basset" pitchFamily="2" charset="0"/>
              </a:rPr>
              <a:t>persuasive.</a:t>
            </a:r>
            <a:r>
              <a:rPr lang="en-US" dirty="0">
                <a:latin typeface="Basset" pitchFamily="2" charset="0"/>
              </a:rPr>
              <a:t> </a:t>
            </a:r>
          </a:p>
        </p:txBody>
      </p:sp>
      <p:pic>
        <p:nvPicPr>
          <p:cNvPr id="9220" name="Picture 4" descr="MCBD05617_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4267200"/>
            <a:ext cx="3543300" cy="2362200"/>
          </a:xfrm>
          <a:noFill/>
          <a:ln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Baskerville Old Face" pitchFamily="18" charset="0"/>
              </a:rPr>
              <a:t>EVIDENCE</a:t>
            </a:r>
            <a:r>
              <a:rPr lang="en-US" dirty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6248400" cy="4602163"/>
          </a:xfrm>
        </p:spPr>
        <p:txBody>
          <a:bodyPr/>
          <a:lstStyle/>
          <a:p>
            <a:r>
              <a:rPr lang="en-US" sz="2800" dirty="0">
                <a:latin typeface="Basset" pitchFamily="2" charset="0"/>
              </a:rPr>
              <a:t>Supporting evidence adds to the persuasiveness of the reasoning and argumentation of the debate.</a:t>
            </a:r>
            <a:r>
              <a:rPr lang="en-US" sz="2800" dirty="0"/>
              <a:t>  </a:t>
            </a:r>
            <a:endParaRPr lang="en-US" sz="2800" dirty="0" smtClean="0"/>
          </a:p>
          <a:p>
            <a:r>
              <a:rPr lang="en-US" sz="2800" dirty="0" smtClean="0">
                <a:latin typeface="Basset" pitchFamily="2" charset="0"/>
              </a:rPr>
              <a:t>WHENEVER </a:t>
            </a:r>
            <a:r>
              <a:rPr lang="en-US" sz="2800" dirty="0">
                <a:latin typeface="Basset" pitchFamily="2" charset="0"/>
              </a:rPr>
              <a:t>A DEBATER QUOTES AT ANY LENGTH THE WORDS OF ANOTHER, THE FACT MUST BE PLAINLY STATED. There must be full source citation even if not orally delivered.</a:t>
            </a:r>
          </a:p>
        </p:txBody>
      </p:sp>
      <p:pic>
        <p:nvPicPr>
          <p:cNvPr id="12292" name="Picture 4" descr="j02991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86600" y="2286000"/>
            <a:ext cx="1600200" cy="2514600"/>
          </a:xfrm>
          <a:noFill/>
          <a:ln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latin typeface="Baskerville Old Face" pitchFamily="18" charset="0"/>
              </a:rPr>
              <a:t>CROSS-EXAMINATION</a:t>
            </a:r>
            <a:r>
              <a:rPr lang="en-US" sz="4000" dirty="0"/>
              <a:t> 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229600" cy="30480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Basset" pitchFamily="2" charset="0"/>
              </a:rPr>
              <a:t>During the questioning period, both opponents face the judge.  </a:t>
            </a:r>
            <a:endParaRPr lang="en-US" sz="2800" dirty="0" smtClean="0">
              <a:latin typeface="Basset" pitchFamily="2" charset="0"/>
            </a:endParaRPr>
          </a:p>
          <a:p>
            <a:r>
              <a:rPr lang="en-US" sz="2800" dirty="0" smtClean="0">
                <a:latin typeface="Basset" pitchFamily="2" charset="0"/>
              </a:rPr>
              <a:t>The </a:t>
            </a:r>
            <a:r>
              <a:rPr lang="en-US" sz="2800" dirty="0">
                <a:latin typeface="Basset" pitchFamily="2" charset="0"/>
              </a:rPr>
              <a:t>questioner shall control the use of time during the period and shall only ask questions.  </a:t>
            </a:r>
            <a:endParaRPr lang="en-US" sz="2800" dirty="0" smtClean="0">
              <a:latin typeface="Basset" pitchFamily="2" charset="0"/>
            </a:endParaRPr>
          </a:p>
          <a:p>
            <a:r>
              <a:rPr lang="en-US" sz="2800" dirty="0" smtClean="0">
                <a:latin typeface="Basset" pitchFamily="2" charset="0"/>
              </a:rPr>
              <a:t>Questioners </a:t>
            </a:r>
            <a:r>
              <a:rPr lang="en-US" sz="2800" dirty="0">
                <a:latin typeface="Basset" pitchFamily="2" charset="0"/>
              </a:rPr>
              <a:t>may not comment on the answers or make any statements of their own views during the cross-examination period.</a:t>
            </a:r>
            <a:r>
              <a:rPr lang="en-US" sz="2800" dirty="0"/>
              <a:t>    </a:t>
            </a:r>
          </a:p>
        </p:txBody>
      </p:sp>
      <p:pic>
        <p:nvPicPr>
          <p:cNvPr id="14340" name="Picture 4" descr="MCj0335534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19400" y="4495800"/>
            <a:ext cx="892175" cy="1824038"/>
          </a:xfrm>
          <a:noFill/>
          <a:ln/>
        </p:spPr>
      </p:pic>
      <p:pic>
        <p:nvPicPr>
          <p:cNvPr id="14342" name="Picture 6" descr="MCj0279258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7010400" y="4114800"/>
            <a:ext cx="1089050" cy="1819656"/>
          </a:xfrm>
          <a:noFill/>
          <a:ln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Baskerville Old Face" pitchFamily="18" charset="0"/>
              </a:rPr>
              <a:t>PURPOSE OF </a:t>
            </a:r>
            <a:r>
              <a:rPr lang="en-US" dirty="0" smtClean="0">
                <a:latin typeface="Baskerville Old Face" pitchFamily="18" charset="0"/>
              </a:rPr>
              <a:t/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smtClean="0">
                <a:latin typeface="Baskerville Old Face" pitchFamily="18" charset="0"/>
              </a:rPr>
              <a:t>CROSS EXAMINATION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57600" y="1828800"/>
            <a:ext cx="51054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Basset" pitchFamily="2" charset="0"/>
              </a:rPr>
              <a:t>Ask </a:t>
            </a:r>
            <a:r>
              <a:rPr lang="en-US" sz="2800" dirty="0">
                <a:latin typeface="Basset" pitchFamily="2" charset="0"/>
              </a:rPr>
              <a:t>for information to gain clarification and </a:t>
            </a:r>
            <a:r>
              <a:rPr lang="en-US" sz="2800" dirty="0" smtClean="0">
                <a:latin typeface="Basset" pitchFamily="2" charset="0"/>
              </a:rPr>
              <a:t>understanding.</a:t>
            </a:r>
            <a:endParaRPr lang="en-US" sz="2800" dirty="0">
              <a:latin typeface="Basset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Basset" pitchFamily="2" charset="0"/>
              </a:rPr>
              <a:t>Set </a:t>
            </a:r>
            <a:r>
              <a:rPr lang="en-US" sz="2800" dirty="0">
                <a:latin typeface="Basset" pitchFamily="2" charset="0"/>
              </a:rPr>
              <a:t>up strategies to use in developing further </a:t>
            </a:r>
            <a:r>
              <a:rPr lang="en-US" sz="2800" dirty="0" smtClean="0">
                <a:latin typeface="Basset" pitchFamily="2" charset="0"/>
              </a:rPr>
              <a:t>argumentation.</a:t>
            </a:r>
            <a:endParaRPr lang="en-US" sz="2800" dirty="0">
              <a:latin typeface="Basset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Basset" pitchFamily="2" charset="0"/>
              </a:rPr>
              <a:t>Discover </a:t>
            </a:r>
            <a:r>
              <a:rPr lang="en-US" sz="2800" dirty="0">
                <a:latin typeface="Basset" pitchFamily="2" charset="0"/>
              </a:rPr>
              <a:t>fallacies or inconsistencies in opponent's argumentation</a:t>
            </a:r>
            <a:r>
              <a:rPr lang="en-US" sz="2800" dirty="0"/>
              <a:t>.</a:t>
            </a:r>
          </a:p>
        </p:txBody>
      </p:sp>
      <p:pic>
        <p:nvPicPr>
          <p:cNvPr id="17412" name="Picture 4" descr="MCj0301318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514600"/>
            <a:ext cx="2819400" cy="1905000"/>
          </a:xfrm>
          <a:noFill/>
          <a:ln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Baskerville Old Face" pitchFamily="18" charset="0"/>
              </a:rPr>
              <a:t>Why Debate?</a:t>
            </a:r>
            <a:endParaRPr lang="en-US" sz="4000" dirty="0">
              <a:latin typeface="Baskerville Old Face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153400" cy="3581400"/>
          </a:xfrm>
        </p:spPr>
        <p:txBody>
          <a:bodyPr/>
          <a:lstStyle/>
          <a:p>
            <a:r>
              <a:rPr lang="en-US" dirty="0" smtClean="0">
                <a:latin typeface="Basset" pitchFamily="2" charset="0"/>
              </a:rPr>
              <a:t>Debate </a:t>
            </a:r>
            <a:r>
              <a:rPr lang="en-US" dirty="0">
                <a:latin typeface="Basset" pitchFamily="2" charset="0"/>
              </a:rPr>
              <a:t>will give you the opportunity to explore your beliefs, values, and intelligence.</a:t>
            </a:r>
          </a:p>
          <a:p>
            <a:r>
              <a:rPr lang="en-US" dirty="0" smtClean="0">
                <a:latin typeface="Basset" pitchFamily="2" charset="0"/>
              </a:rPr>
              <a:t>You </a:t>
            </a:r>
            <a:r>
              <a:rPr lang="en-US" dirty="0">
                <a:latin typeface="Basset" pitchFamily="2" charset="0"/>
              </a:rPr>
              <a:t>will get out of debate exactly what you are willing to put into it.</a:t>
            </a:r>
          </a:p>
        </p:txBody>
      </p:sp>
      <p:pic>
        <p:nvPicPr>
          <p:cNvPr id="41991" name="Picture 7" descr="MCj0406108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3733800"/>
            <a:ext cx="2524292" cy="1981200"/>
          </a:xfrm>
          <a:noFill/>
          <a:ln/>
        </p:spPr>
      </p:pic>
      <p:pic>
        <p:nvPicPr>
          <p:cNvPr id="41994" name="Picture 10" descr="MCj040442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10000"/>
            <a:ext cx="2463800" cy="18566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322</TotalTime>
  <Words>202</Words>
  <Application>Microsoft Office PowerPoint</Application>
  <PresentationFormat>On-screen Show (4:3)</PresentationFormat>
  <Paragraphs>41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LINCOLN  DOUGLAS DEBATE</vt:lpstr>
      <vt:lpstr>BRIEF DEFINITION</vt:lpstr>
      <vt:lpstr>FORMAT AND TIME LIMITATIONS </vt:lpstr>
      <vt:lpstr>DELIVERY</vt:lpstr>
      <vt:lpstr>EVIDENCE </vt:lpstr>
      <vt:lpstr>CROSS-EXAMINATION  </vt:lpstr>
      <vt:lpstr>PURPOSE OF  CROSS EXAMINATION</vt:lpstr>
      <vt:lpstr>Why Debate?</vt:lpstr>
    </vt:vector>
  </TitlesOfParts>
  <Company>HISD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LINCOLN DOUGLAS DEBATE</dc:title>
  <dc:creator>HISD</dc:creator>
  <cp:lastModifiedBy>SASD</cp:lastModifiedBy>
  <cp:revision>15</cp:revision>
  <dcterms:created xsi:type="dcterms:W3CDTF">2005-08-16T18:02:09Z</dcterms:created>
  <dcterms:modified xsi:type="dcterms:W3CDTF">2011-05-27T17:28:29Z</dcterms:modified>
</cp:coreProperties>
</file>